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2800" b="1">
                <a:solidFill>
                  <a:schemeClr val="tx2">
                    <a:lumMod val="75000"/>
                  </a:schemeClr>
                </a:solidFill>
              </a:rPr>
              <a:t>Предоставление социальных выплат </a:t>
            </a:r>
            <a:br>
              <a:rPr lang="ru-RU" sz="2800" b="1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b="1">
                <a:solidFill>
                  <a:schemeClr val="tx2">
                    <a:lumMod val="75000"/>
                  </a:schemeClr>
                </a:solidFill>
              </a:rPr>
              <a:t>на обеспечение жилыми помещениями в Ханты-Мансийском автономном округе – Югре</a:t>
            </a:r>
            <a:br>
              <a:rPr lang="ru-RU" sz="2800" b="1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b="1">
                <a:solidFill>
                  <a:schemeClr val="tx2">
                    <a:lumMod val="75000"/>
                  </a:schemeClr>
                </a:solidFill>
              </a:rPr>
              <a:t>семьям с  детьми</a:t>
            </a:r>
            <a:br>
              <a:rPr lang="ru-RU" sz="2800" b="1">
                <a:solidFill>
                  <a:schemeClr val="tx2">
                    <a:lumMod val="75000"/>
                  </a:schemeClr>
                </a:solidFill>
              </a:rPr>
            </a:br>
            <a:endParaRPr lang="ru-RU" sz="28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31640" y="5589240"/>
            <a:ext cx="6400800" cy="43204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600"/>
              <a:t>2024 год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2741587" y="4672398"/>
            <a:ext cx="6053652" cy="5185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один из супругов (родитель в неполной семье) имеет место жительства на территории автономного округа не менее 10 лет</a:t>
            </a:r>
            <a:endParaRPr sz="14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741587" y="201670"/>
            <a:ext cx="6024527" cy="3356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chemeClr val="tx2">
                    <a:lumMod val="75000"/>
                  </a:schemeClr>
                </a:solidFill>
              </a:rPr>
              <a:t>Семья с  детьми 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741587" y="592094"/>
            <a:ext cx="6005755" cy="5185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Times New Roman"/>
                <a:cs typeface="Calibri"/>
              </a:rPr>
              <a:t>семья состоит из 2 родителей, являющихся супругами, либо единственного родителя  и 1 и более детей.</a:t>
            </a:r>
            <a:endParaRPr sz="1400" b="0" i="0" u="none" strike="noStrike" cap="none" spc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2731075" y="2175303"/>
            <a:ext cx="6063444" cy="24387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в составе семьи отсутствуют члены семьи, ранее являвшиеся получателями иных мер государственной и социальной поддержки на улучшение жилищных условий за счет средств бюджетов бюджетной системы Российской Федерации (за исключением получения за счет средств бюджета автономного округа компенсации части процентной ставки по жилищным кредитам, в том числе ипотечным, или жилищным займам ипотечным кредитам, в том числе рефинансированным; использования на улучшение жилищных условий материнского (семейного) капитала, получения иной меры государственной поддержки гражданами в несовершеннолетнем возрасте в составе другой семьи за счет средств бюджета автономного округа)</a:t>
            </a:r>
            <a:endParaRPr sz="14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 bwMode="auto">
          <a:xfrm>
            <a:off x="251520" y="1421160"/>
            <a:ext cx="2313182" cy="3703263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Категория и критерии участия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2741587" y="1158445"/>
            <a:ext cx="6041736" cy="9452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дети родились (или их рождение зарегистрировано в государственных органах записи актов гражданского состояния) на территории автономного округа, при этом один из детей (единственный ребенок) родился в период с 01.01.2018 до 31.12.202</a:t>
            </a:r>
            <a:r>
              <a:rPr lang="ru-RU" sz="1200">
                <a:solidFill>
                  <a:schemeClr val="tx2">
                    <a:lumMod val="75000"/>
                  </a:schemeClr>
                </a:solidFill>
              </a:rPr>
              <a:t>4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2731075" y="5238749"/>
            <a:ext cx="6068124" cy="11585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жилое помещение, в счет оплаты которого направляется социальная выплата, является единственным жилым помещением, имеющимся в собственности заявителя, его супруги (супруга) и детей, в течение 5 лет, предшествующих дате подачи заявления о предоставлении социальной выплаты</a:t>
            </a:r>
            <a:endParaRPr sz="14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41587" y="6448682"/>
            <a:ext cx="6034212" cy="3051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являются гражданами Российской Федерации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3029202" y="2046907"/>
            <a:ext cx="5671739" cy="22929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>
                <a:solidFill>
                  <a:schemeClr val="tx2">
                    <a:lumMod val="75000"/>
                  </a:schemeClr>
                </a:solidFill>
              </a:rPr>
              <a:t>1) на приобретение у юридических лиц (за исключением управляющих компаний инвестиционных фондов, которые имеют участие не резидентов Российской Федерации или иностранных граждан) жилых помещений в автономном округе, находящихся на этапе строительства, по договорам участия в долевом строительстве или заключенным заемщиками с юридическими лицами договорам уступки права требования по договорам участия в долевом строительстве в соответствии с положениями Федерального закона "Об участии в долевом строительстве многоквартирных домов и иных объектов недвижимости и о внесении изменений в некоторые законодательные акты Российской Федерации", по договорам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012310" y="404664"/>
            <a:ext cx="5688631" cy="14465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600 000 рублей</a:t>
            </a:r>
            <a:endParaRPr lang="ru-RU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на погашение основной суммы долга, но не более остатка задолженности по жилищным кредитам, в том числе ипотечным или жилищным займам, а также на рефинансирование существующего жилищного кредита, в том числе ипотечного, или жилищного займа, направленным на:</a:t>
            </a:r>
            <a:endParaRPr/>
          </a:p>
        </p:txBody>
      </p:sp>
      <p:sp>
        <p:nvSpPr>
          <p:cNvPr id="9" name="Стрелка вправо 8"/>
          <p:cNvSpPr/>
          <p:nvPr/>
        </p:nvSpPr>
        <p:spPr bwMode="auto">
          <a:xfrm>
            <a:off x="386610" y="1021881"/>
            <a:ext cx="2664295" cy="452620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Размер социальной выплаты и направления ее использования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050162" y="4509120"/>
            <a:ext cx="5689127" cy="10926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300">
                <a:solidFill>
                  <a:srgbClr val="1F497D">
                    <a:lumMod val="75000"/>
                  </a:srgbClr>
                </a:solidFill>
              </a:rPr>
              <a:t>2) на приобретение жилых помещений в автономном округе у застройщиков, у юридических лиц (за исключением управляющих компаний инвестиционных фондов, которые имеют участие не резидентов Российской Федерации или иностранных граждан) по договорам купли-продажи в многоквартирных домах и домах блокированной застройки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012310" y="5708192"/>
            <a:ext cx="5671739" cy="10926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>
                <a:solidFill>
                  <a:schemeClr val="tx2">
                    <a:lumMod val="75000"/>
                  </a:schemeClr>
                </a:solidFill>
              </a:rPr>
              <a:t>3) на приобретение по договорам купли-продажи жилых помещений в многоквартирных домах в автономном округе у юридических лиц, которые приобрели жилые помещения по договорам купли-продажи у инвестиционных фондов (в том числе их управляющих компаний), в течение 2 лет с даты ввода многоквартирного жилого дома в эксплуатацию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3034014" y="764704"/>
            <a:ext cx="5688631" cy="16619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600 000 рублей</a:t>
            </a:r>
            <a:endParaRPr lang="ru-RU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на погашение основной суммы долга, но не более остатка задолженности по жилищным кредитам, в том числе ипотечным или жилищным займам, а также на рефинансирование существующего жилищного кредита, в том числе ипотечного, или жилищного займа, направленным на:</a:t>
            </a:r>
            <a:endParaRPr/>
          </a:p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 </a:t>
            </a:r>
            <a:endParaRPr/>
          </a:p>
        </p:txBody>
      </p:sp>
      <p:sp>
        <p:nvSpPr>
          <p:cNvPr id="9" name="Стрелка вправо 8"/>
          <p:cNvSpPr/>
          <p:nvPr/>
        </p:nvSpPr>
        <p:spPr bwMode="auto">
          <a:xfrm>
            <a:off x="386610" y="1021881"/>
            <a:ext cx="2664295" cy="452620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Размер социальной выплаты и направления ее использования</a:t>
            </a: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203848" y="2803086"/>
            <a:ext cx="5671739" cy="12926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>
                <a:solidFill>
                  <a:schemeClr val="tx2">
                    <a:lumMod val="75000"/>
                  </a:schemeClr>
                </a:solidFill>
              </a:rPr>
              <a:t>4) на строительство индивидуального жилого дома на земельном участке, расположенном на территории автономного округа, или приобретение земельного участка, расположенного на территории автономного округа, и строительство на нем индивидуального жилого дома, если указанное строительство осуществляется по договору подряда юридическим лицом или индивидуальным предпринимателем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202632" y="4532423"/>
            <a:ext cx="5671739" cy="16927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>
                <a:solidFill>
                  <a:schemeClr val="tx2">
                    <a:lumMod val="75000"/>
                  </a:schemeClr>
                </a:solidFill>
              </a:rPr>
              <a:t>5) на приобретение у юридического лица или индивидуального предпринимателя индивидуального жилого дома на земельном участке, расположенном на территории автономного округа, по договору, в соответствии с которым юридическое лицо или индивидуальный предприниматель обязуются в будущем передать заемщику в собственность индивидуальный жилой дом на земельном участке, расположенном на территории автономного округа, который будет создан после заключения такого договора, и указанный земельный участок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Стрелка вправо 11"/>
          <p:cNvSpPr/>
          <p:nvPr/>
        </p:nvSpPr>
        <p:spPr bwMode="auto">
          <a:xfrm>
            <a:off x="529629" y="4527873"/>
            <a:ext cx="2664295" cy="207187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Срок действия мероприятия</a:t>
            </a:r>
            <a:endParaRPr/>
          </a:p>
        </p:txBody>
      </p:sp>
      <p:sp>
        <p:nvSpPr>
          <p:cNvPr id="15" name="Стрелка вправо 14"/>
          <p:cNvSpPr/>
          <p:nvPr/>
        </p:nvSpPr>
        <p:spPr bwMode="auto">
          <a:xfrm>
            <a:off x="465521" y="476672"/>
            <a:ext cx="2664295" cy="197371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КУДА ОБРАЩАТЬСЯ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197869" y="630353"/>
            <a:ext cx="5544617" cy="16850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01930" algn="ctr">
              <a:lnSpc>
                <a:spcPct val="114999"/>
              </a:lnSpc>
              <a:spcAft>
                <a:spcPts val="0"/>
              </a:spcAft>
              <a:defRPr/>
            </a:pPr>
            <a:endParaRPr lang="ru-RU">
              <a:solidFill>
                <a:schemeClr val="tx2">
                  <a:lumMod val="75000"/>
                </a:schemeClr>
              </a:solidFill>
            </a:endParaRPr>
          </a:p>
          <a:p>
            <a:pPr indent="201930"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lumMod val="75000"/>
                  </a:schemeClr>
                </a:solidFill>
              </a:rPr>
              <a:t>Орган местного самоуправления муниципального образования Ханты-Мансийского автономного округа – Югры по месту жительства</a:t>
            </a:r>
            <a:endParaRPr/>
          </a:p>
          <a:p>
            <a:pPr indent="201930" algn="ctr">
              <a:lnSpc>
                <a:spcPct val="114999"/>
              </a:lnSpc>
              <a:spcAft>
                <a:spcPts val="0"/>
              </a:spcAft>
              <a:defRPr/>
            </a:pPr>
            <a:endParaRPr lang="ru-RU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244966" y="5213006"/>
            <a:ext cx="5577666" cy="10382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01930" algn="ctr">
              <a:lnSpc>
                <a:spcPct val="114999"/>
              </a:lnSpc>
              <a:spcAft>
                <a:spcPts val="0"/>
              </a:spcAft>
              <a:defRPr/>
            </a:pPr>
            <a:endParaRPr lang="ru-RU">
              <a:solidFill>
                <a:schemeClr val="tx2">
                  <a:lumMod val="75000"/>
                </a:schemeClr>
              </a:solidFill>
            </a:endParaRPr>
          </a:p>
          <a:p>
            <a:pPr indent="201930"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lumMod val="75000"/>
                  </a:schemeClr>
                </a:solidFill>
              </a:rPr>
              <a:t>до 31.12.2025</a:t>
            </a:r>
            <a:endParaRPr/>
          </a:p>
          <a:p>
            <a:pPr indent="201930" algn="ctr">
              <a:lnSpc>
                <a:spcPct val="114999"/>
              </a:lnSpc>
              <a:spcAft>
                <a:spcPts val="0"/>
              </a:spcAft>
              <a:defRPr/>
            </a:pPr>
            <a:endParaRPr lang="ru-RU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9" name="Стрелка вправо 18"/>
          <p:cNvSpPr/>
          <p:nvPr/>
        </p:nvSpPr>
        <p:spPr bwMode="auto">
          <a:xfrm>
            <a:off x="523577" y="2495146"/>
            <a:ext cx="2664295" cy="207187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Срок подачи заявления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197867" y="2450927"/>
            <a:ext cx="5551455" cy="17788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spAutoFit/>
          </a:bodyPr>
          <a:lstStyle/>
          <a:p>
            <a:pPr lvl="0" indent="201930" algn="ctr">
              <a:lnSpc>
                <a:spcPct val="114999"/>
              </a:lnSpc>
              <a:defRPr/>
            </a:pP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до 1 марта ежегодно, </a:t>
            </a:r>
            <a:endParaRPr lang="ru-RU" sz="1800" b="0" i="0" u="none" strike="noStrike" cap="none" spc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  <a:p>
            <a:pPr algn="ctr">
              <a:defRPr/>
            </a:pP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но не позднее 1 марта 2025 года </a:t>
            </a:r>
            <a:b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</a:b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(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В случае наличия остатков неизрасходованных бюджетных средств на предоставление социальной выплаты прием заявлений продлевается до 1 августа текущего года.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) </a:t>
            </a:r>
            <a:endParaRPr lang="ru-RU" sz="1800" b="0" i="0" u="none" strike="noStrike" cap="none" spc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193924" y="4324864"/>
            <a:ext cx="5555040" cy="7227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indent="201930" algn="ctr">
              <a:lnSpc>
                <a:spcPct val="114999"/>
              </a:lnSpc>
              <a:defRPr/>
            </a:pPr>
            <a:r>
              <a:rPr lang="ru-RU">
                <a:solidFill>
                  <a:srgbClr val="1F497D">
                    <a:lumMod val="75000"/>
                  </a:srgbClr>
                </a:solidFill>
                <a:ea typeface="Calibri"/>
                <a:cs typeface="Times New Roman"/>
              </a:rPr>
              <a:t>прием заявлений начинается после распределения средств муниципальному образованию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3156543" y="1434211"/>
            <a:ext cx="5695470" cy="17377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Постановление Правительства ХМАО - Югры </a:t>
            </a:r>
          </a:p>
          <a:p>
            <a:pPr algn="ctr">
              <a:defRPr/>
            </a:pP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от 29 декабря 2020 года № 643-п «О мерах по реализации государственной программы Ханты-Мансийского автономного округа – Югры «Строительство» </a:t>
            </a:r>
          </a:p>
          <a:p>
            <a:pPr algn="ctr">
              <a:defRPr/>
            </a:pP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(пункт 57 приложения 7)</a:t>
            </a:r>
          </a:p>
        </p:txBody>
      </p:sp>
      <p:sp>
        <p:nvSpPr>
          <p:cNvPr id="3" name="Стрелка вправо 2"/>
          <p:cNvSpPr/>
          <p:nvPr/>
        </p:nvSpPr>
        <p:spPr bwMode="auto">
          <a:xfrm>
            <a:off x="386610" y="1256946"/>
            <a:ext cx="2664295" cy="452620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НОРМАТИВНОЕ ПРАВОВОЕ РЕГУЛИРОВАНИЕ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191364" y="3300647"/>
            <a:ext cx="5655968" cy="1463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Постановление Правительства ХМАО - Югры </a:t>
            </a:r>
            <a:b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</a:b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от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Arial"/>
                <a:cs typeface="Calibri"/>
              </a:rPr>
              <a:t>10 ноября 2023 года № 561-п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+mn-ea"/>
                <a:cs typeface="Calibri"/>
              </a:rPr>
              <a:t> «О государственной программе Ханты-Мансийского автономного округа - Югры «Строительство»</a:t>
            </a:r>
            <a:endParaRPr lang="ru-RU" sz="1800" b="0" i="0" u="none" strike="noStrike" cap="none" spc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714</Words>
  <Application>Microsoft Office PowerPoint</Application>
  <DocSecurity>0</DocSecurity>
  <PresentationFormat>Экран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Предоставление социальных выплат  на обеспечение жилыми помещениями в Ханты-Мансийском автономном округе – Югре семьям с  детьми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Улучшение жилищных условий ветеранов Великой Отечественной войны  в соответствии с Федеральным законом от 12 января 1995 года № 5-ФЗ «О ветеранах»</dc:title>
  <dc:subject/>
  <dc:creator>Кравцов</dc:creator>
  <cp:keywords/>
  <dc:description/>
  <cp:lastModifiedBy>MoorEA</cp:lastModifiedBy>
  <cp:revision>41</cp:revision>
  <dcterms:created xsi:type="dcterms:W3CDTF">2021-01-10T13:41:25Z</dcterms:created>
  <dcterms:modified xsi:type="dcterms:W3CDTF">2025-08-26T07:34:07Z</dcterms:modified>
  <cp:category/>
  <dc:identifier/>
  <cp:contentStatus/>
  <dc:language/>
  <cp:version/>
</cp:coreProperties>
</file>